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37" r:id="rId3"/>
    <p:sldId id="343" r:id="rId4"/>
    <p:sldId id="338" r:id="rId5"/>
    <p:sldId id="349" r:id="rId6"/>
    <p:sldId id="340" r:id="rId7"/>
    <p:sldId id="342" r:id="rId8"/>
    <p:sldId id="348" r:id="rId9"/>
    <p:sldId id="347" r:id="rId10"/>
    <p:sldId id="323" r:id="rId1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FBD"/>
    <a:srgbClr val="B7FFFF"/>
    <a:srgbClr val="CCFFCC"/>
    <a:srgbClr val="AFE4FF"/>
    <a:srgbClr val="008000"/>
    <a:srgbClr val="7A0000"/>
    <a:srgbClr val="97DCFF"/>
    <a:srgbClr val="000000"/>
    <a:srgbClr val="FFFFFF"/>
    <a:srgbClr val="682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6" autoAdjust="0"/>
    <p:restoredTop sz="97153" autoAdjust="0"/>
  </p:normalViewPr>
  <p:slideViewPr>
    <p:cSldViewPr>
      <p:cViewPr varScale="1">
        <p:scale>
          <a:sx n="71" d="100"/>
          <a:sy n="71" d="100"/>
        </p:scale>
        <p:origin x="-1428" y="-108"/>
      </p:cViewPr>
      <p:guideLst>
        <p:guide orient="horz" pos="1706"/>
        <p:guide pos="56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 smtClean="0"/>
              <a:t>Dificuldades Específicas de Aprendizagem: Dislexia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pt-PT" smtClean="0"/>
              <a:t>Julho de 2013</a:t>
            </a:r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PT" smtClean="0"/>
              <a:t>Realizado por:                                                       Ana Sofia Pereira, Elisa Narciso,                                                                                     Manuela Pereira e Paula Correia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BB41E-4A6B-4883-AE46-68DF8A9EE8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918814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 smtClean="0"/>
              <a:t>Dificuldades Específicas de Aprendizagem: Dislexia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pt-PT" smtClean="0"/>
              <a:t>Julho de 2013</a:t>
            </a:r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PT" smtClean="0"/>
              <a:t>Realizado por:                                                       Ana Sofia Pereira, Elisa Narciso,                                                                                     Manuela Pereira e Paula Correia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E52B8-7C5B-4146-BDB2-65179CF1437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763449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E52B8-7C5B-4146-BDB2-65179CF1437F}" type="slidenum">
              <a:rPr lang="pt-PT" smtClean="0"/>
              <a:t>1</a:t>
            </a:fld>
            <a:endParaRPr lang="pt-PT"/>
          </a:p>
        </p:txBody>
      </p:sp>
      <p:sp>
        <p:nvSpPr>
          <p:cNvPr id="5" name="Marcador de Posição do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PT" smtClean="0"/>
              <a:t>Dificuldades Específicas de Aprendizagem: Dislexia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PT" smtClean="0"/>
              <a:t>Realizado por:                                                       Ana Sofia Pereira, Elisa Narciso,                                                                                     Manuela Pereira e Paula Correia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pt-PT" smtClean="0"/>
              <a:t>Julho de 2013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4415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" y="153923"/>
            <a:ext cx="8884096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2240" y="5805264"/>
            <a:ext cx="1971328" cy="45123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E55009A-1966-4D47-B6FA-B2B49FA92434}" type="datetime1">
              <a:rPr lang="pt-PT" smtClean="0"/>
              <a:t>04/07/2014</a:t>
            </a:fld>
            <a:endParaRPr lang="pt-P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ABBCA7-DA68-450D-8D00-A4D9E0095CE8}" type="slidenum">
              <a:rPr lang="pt-PT" smtClean="0"/>
              <a:t>‹nº›</a:t>
            </a:fld>
            <a:endParaRPr lang="pt-P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pt-PT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cap="none" spc="15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dirty="0" smtClean="0"/>
              <a:t>Clique para editar o estilo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3BA-5C71-48DF-8726-6C748FC821EE}" type="datetime1">
              <a:rPr lang="pt-PT" smtClean="0"/>
              <a:t>04/07/2014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BCA7-DA68-450D-8D00-A4D9E0095CE8}" type="slidenum">
              <a:rPr lang="pt-PT" smtClean="0"/>
              <a:t>‹nº›</a:t>
            </a:fld>
            <a:endParaRPr lang="pt-P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EDE5-C937-423B-925B-271C83E2A31B}" type="datetime1">
              <a:rPr lang="pt-PT" smtClean="0"/>
              <a:t>04/07/2014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BCA7-DA68-450D-8D00-A4D9E0095CE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A86A-0722-47BA-A415-40321F934AF6}" type="datetime1">
              <a:rPr lang="pt-PT" smtClean="0"/>
              <a:t>04/07/2014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ABBCA7-DA68-450D-8D00-A4D9E0095CE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152400" y="1628800"/>
            <a:ext cx="8812088" cy="5040560"/>
          </a:xfrm>
          <a:prstGeom prst="rect">
            <a:avLst/>
          </a:prstGeom>
          <a:solidFill>
            <a:srgbClr val="BDFFBD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78281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7504" y="355847"/>
            <a:ext cx="8928992" cy="1054394"/>
          </a:xfrm>
        </p:spPr>
        <p:txBody>
          <a:bodyPr/>
          <a:lstStyle>
            <a:lvl1pPr>
              <a:defRPr sz="400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dirty="0" smtClean="0"/>
              <a:t>Clique para editar o estilo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152400" y="1628800"/>
            <a:ext cx="8812088" cy="5040560"/>
          </a:xfrm>
          <a:prstGeom prst="rect">
            <a:avLst/>
          </a:prstGeom>
          <a:solidFill>
            <a:srgbClr val="B7FFFF"/>
          </a:solidFill>
          <a:ln>
            <a:solidFill>
              <a:srgbClr val="AFE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78281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7504" y="355847"/>
            <a:ext cx="8928992" cy="1054394"/>
          </a:xfrm>
        </p:spPr>
        <p:txBody>
          <a:bodyPr/>
          <a:lstStyle>
            <a:lvl1pPr>
              <a:defRPr sz="400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dirty="0" smtClean="0"/>
              <a:t>Clique para editar o estilo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96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0E5E04-DD0A-4ADA-B56F-6F7F0CDCA70F}" type="datetime1">
              <a:rPr lang="pt-PT" smtClean="0"/>
              <a:t>04/07/2014</a:t>
            </a:fld>
            <a:endParaRPr lang="pt-P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ABBCA7-DA68-450D-8D00-A4D9E0095CE8}" type="slidenum">
              <a:rPr lang="pt-PT" smtClean="0"/>
              <a:t>‹nº›</a:t>
            </a:fld>
            <a:endParaRPr lang="pt-P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cap="none" spc="15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dirty="0" smtClean="0"/>
              <a:t>Clique para editar o estilo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D7C1-A1A0-4551-8963-FD9903E8F8F3}" type="datetime1">
              <a:rPr lang="pt-PT" smtClean="0"/>
              <a:t>04/07/2014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BCA7-DA68-450D-8D00-A4D9E0095CE8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B339-D3D4-4872-8370-D6B95770FCF4}" type="datetime1">
              <a:rPr lang="pt-PT" smtClean="0"/>
              <a:t>04/07/2014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BCA7-DA68-450D-8D00-A4D9E0095CE8}" type="slidenum">
              <a:rPr lang="pt-PT" smtClean="0"/>
              <a:t>‹nº›</a:t>
            </a:fld>
            <a:endParaRPr lang="pt-P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8BBE-57F8-439C-B69F-1EB5802AE483}" type="datetime1">
              <a:rPr lang="pt-PT" smtClean="0"/>
              <a:t>04/07/2014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BCA7-DA68-450D-8D00-A4D9E0095CE8}" type="slidenum">
              <a:rPr lang="pt-PT" smtClean="0"/>
              <a:t>‹nº›</a:t>
            </a:fld>
            <a:endParaRPr lang="pt-P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dirty="0" smtClean="0"/>
              <a:t>Clique para editar o estilo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446-E271-455C-A2A3-511F2DD9E7E9}" type="datetime1">
              <a:rPr lang="pt-PT" smtClean="0"/>
              <a:t>04/07/2014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BCA7-DA68-450D-8D00-A4D9E0095CE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D8A2-7DC7-41EF-B0BA-FD90121D39A2}" type="datetime1">
              <a:rPr lang="pt-PT" smtClean="0"/>
              <a:t>04/07/2014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ABBCA7-DA68-450D-8D00-A4D9E0095CE8}" type="slidenum">
              <a:rPr lang="pt-PT" smtClean="0"/>
              <a:t>‹nº›</a:t>
            </a:fld>
            <a:endParaRPr lang="pt-PT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0AB762F3-73C1-4856-A569-61AF6A6ED694}" type="datetime1">
              <a:rPr lang="pt-PT" smtClean="0"/>
              <a:t>04/07/2014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9ABBCA7-DA68-450D-8D00-A4D9E0095CE8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2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jpeg"/><Relationship Id="rId18" Type="http://schemas.openxmlformats.org/officeDocument/2006/relationships/slide" Target="slide7.xm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slide" Target="slide5.xml"/><Relationship Id="rId17" Type="http://schemas.openxmlformats.org/officeDocument/2006/relationships/image" Target="../media/image12.png"/><Relationship Id="rId2" Type="http://schemas.openxmlformats.org/officeDocument/2006/relationships/audio" Target="../media/audio2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3.wav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slide" Target="slide6.xml"/><Relationship Id="rId19" Type="http://schemas.openxmlformats.org/officeDocument/2006/relationships/image" Target="../media/image13.jpeg"/><Relationship Id="rId4" Type="http://schemas.openxmlformats.org/officeDocument/2006/relationships/slide" Target="slide10.xml"/><Relationship Id="rId9" Type="http://schemas.openxmlformats.org/officeDocument/2006/relationships/image" Target="../media/image8.png"/><Relationship Id="rId1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10" Type="http://schemas.openxmlformats.org/officeDocument/2006/relationships/image" Target="../media/image14.png"/><Relationship Id="rId4" Type="http://schemas.openxmlformats.org/officeDocument/2006/relationships/audio" Target="../media/audio6.wav"/><Relationship Id="rId9" Type="http://schemas.openxmlformats.org/officeDocument/2006/relationships/audio" Target="../media/audio10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gif"/><Relationship Id="rId7" Type="http://schemas.openxmlformats.org/officeDocument/2006/relationships/audio" Target="../media/audio10.wav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gif"/><Relationship Id="rId7" Type="http://schemas.openxmlformats.org/officeDocument/2006/relationships/audio" Target="../media/audio10.wav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1.png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audio" Target="../media/audio10.wav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gif"/><Relationship Id="rId7" Type="http://schemas.openxmlformats.org/officeDocument/2006/relationships/audio" Target="../media/audio10.wav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1.png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1" y="240156"/>
            <a:ext cx="7570999" cy="1152128"/>
          </a:xfrm>
        </p:spPr>
        <p:txBody>
          <a:bodyPr/>
          <a:lstStyle/>
          <a:p>
            <a:pPr algn="ctr"/>
            <a:r>
              <a:rPr lang="pt-PT" sz="2400" dirty="0" smtClean="0"/>
              <a:t>O potencial do PowerPoint para a criação de produtos de apoio para crianças com </a:t>
            </a:r>
            <a:r>
              <a:rPr lang="pt-PT" sz="2400" dirty="0" err="1" smtClean="0"/>
              <a:t>NEE</a:t>
            </a:r>
            <a:endParaRPr lang="pt-PT" sz="24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115616" y="5049180"/>
            <a:ext cx="6840760" cy="1224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none" spc="15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pt-PT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Motivando com </a:t>
            </a:r>
          </a:p>
          <a:p>
            <a:pPr algn="ctr"/>
            <a:r>
              <a:rPr lang="pt-PT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PT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Accionadores</a:t>
            </a:r>
            <a:r>
              <a:rPr lang="pt-PT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na educação</a:t>
            </a:r>
            <a:endParaRPr lang="pt-PT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figures.boundless.com/13068/full/microsoft-powerpoint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511" y="401931"/>
            <a:ext cx="926232" cy="92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undacaodorina.org.br/blog/wp-content/uploads/2014/06/Includ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520" y="1857400"/>
            <a:ext cx="3690952" cy="3028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otão de acção: avançar ou seguinte 8">
            <a:hlinkClick r:id="" action="ppaction://hlinkshowjump?jump=nextslide" highlightClick="1"/>
            <a:hlinkHover r:id="" action="ppaction://noaction">
              <a:snd r:embed="rId5" name="vamos_comecar.wav"/>
            </a:hlinkHover>
          </p:cNvPr>
          <p:cNvSpPr/>
          <p:nvPr/>
        </p:nvSpPr>
        <p:spPr>
          <a:xfrm>
            <a:off x="8227074" y="5979695"/>
            <a:ext cx="606845" cy="576064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46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314" y="6682612"/>
            <a:ext cx="7957392" cy="1944216"/>
          </a:xfrm>
        </p:spPr>
        <p:txBody>
          <a:bodyPr/>
          <a:lstStyle/>
          <a:p>
            <a:pPr algn="ctr"/>
            <a:r>
              <a:rPr lang="pt-PT" sz="3200" b="1" dirty="0" err="1" smtClean="0">
                <a:solidFill>
                  <a:srgbClr val="FFFF66"/>
                </a:solidFill>
              </a:rPr>
              <a:t>Includit</a:t>
            </a:r>
            <a:r>
              <a:rPr lang="pt-PT" sz="2000" b="1" dirty="0" smtClean="0">
                <a:solidFill>
                  <a:srgbClr val="FFFF66"/>
                </a:solidFill>
              </a:rPr>
              <a:t/>
            </a:r>
            <a:br>
              <a:rPr lang="pt-PT" sz="2000" b="1" dirty="0" smtClean="0">
                <a:solidFill>
                  <a:srgbClr val="FFFF66"/>
                </a:solidFill>
              </a:rPr>
            </a:br>
            <a:r>
              <a:rPr lang="pt-PT" sz="2000" dirty="0" smtClean="0"/>
              <a:t>Ana Sofia Pereira</a:t>
            </a:r>
            <a:endParaRPr lang="pt-PT" sz="20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37314" y="5229200"/>
            <a:ext cx="795739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none" spc="15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pt-P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Julho de 2014</a:t>
            </a:r>
          </a:p>
          <a:p>
            <a:pPr algn="ctr"/>
            <a:endParaRPr lang="pt-P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PT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P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Clique em &lt;ESC&gt; para sair</a:t>
            </a:r>
            <a:endParaRPr lang="pt-PT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ângulo 5" hidden="1">
            <a:hlinkClick r:id="" action="ppaction://hlinkshowjump?jump=endshow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742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20907E-6 L 2.5E-6 -0.8182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9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/>
          <p:cNvSpPr/>
          <p:nvPr/>
        </p:nvSpPr>
        <p:spPr>
          <a:xfrm>
            <a:off x="1465586" y="4193582"/>
            <a:ext cx="7515944" cy="2494834"/>
          </a:xfrm>
          <a:prstGeom prst="rect">
            <a:avLst/>
          </a:prstGeom>
          <a:solidFill>
            <a:srgbClr val="97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7"/>
          <p:cNvSpPr/>
          <p:nvPr/>
        </p:nvSpPr>
        <p:spPr>
          <a:xfrm>
            <a:off x="152400" y="146670"/>
            <a:ext cx="7515944" cy="3930402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12" name="Picture 16" descr="http://ak2.picdn.net/shutterstock/videos/697822/preview/stock-footage-looping-emoticon-animation-bye.jpg">
            <a:hlinkClick r:id="" action="ppaction://hlinkshowjump?jump=lastslide"/>
            <a:hlinkHover r:id="" action="ppaction://noaction">
              <a:snd r:embed="rId2" name="ADEUS.wav"/>
            </a:hlinkHover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8" r="8732"/>
          <a:stretch/>
        </p:blipFill>
        <p:spPr bwMode="auto">
          <a:xfrm>
            <a:off x="7668344" y="56525"/>
            <a:ext cx="1475656" cy="121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900664" y="1115452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SAIR</a:t>
            </a:r>
            <a:endParaRPr lang="pt-PT" dirty="0"/>
          </a:p>
        </p:txBody>
      </p:sp>
      <p:grpSp>
        <p:nvGrpSpPr>
          <p:cNvPr id="4" name="Grupo 3"/>
          <p:cNvGrpSpPr/>
          <p:nvPr/>
        </p:nvGrpSpPr>
        <p:grpSpPr>
          <a:xfrm>
            <a:off x="5022890" y="500779"/>
            <a:ext cx="1545486" cy="1658278"/>
            <a:chOff x="467544" y="4000005"/>
            <a:chExt cx="2506225" cy="2381250"/>
          </a:xfrm>
        </p:grpSpPr>
        <p:pic>
          <p:nvPicPr>
            <p:cNvPr id="5125" name="Picture 5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894" y="4245851"/>
              <a:ext cx="2047875" cy="10953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124" name="Picture 4" descr="http://4.bp.blogspot.com/_DU0lpgttfVo/TPg-0aOHxxI/AAAAAAAAAfE/3dCKugDMLaY/s1600/menino-apontando.jpg">
              <a:hlinkHover r:id="" action="ppaction://noaction">
                <a:snd r:embed="rId6" name="D16_Titulo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000005"/>
              <a:ext cx="1428750" cy="2381250"/>
            </a:xfrm>
            <a:prstGeom prst="rect">
              <a:avLst/>
            </a:prstGeom>
            <a:ln>
              <a:noFill/>
            </a:ln>
            <a:effectLst/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o 5"/>
          <p:cNvGrpSpPr/>
          <p:nvPr/>
        </p:nvGrpSpPr>
        <p:grpSpPr>
          <a:xfrm>
            <a:off x="394972" y="2631085"/>
            <a:ext cx="2731398" cy="1280457"/>
            <a:chOff x="1752553" y="4293096"/>
            <a:chExt cx="6019800" cy="2390378"/>
          </a:xfrm>
        </p:grpSpPr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00FF00"/>
                </a:clrFrom>
                <a:clrTo>
                  <a:srgbClr val="00FF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553" y="4293096"/>
              <a:ext cx="6019800" cy="12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00FF00"/>
                </a:clrFrom>
                <a:clrTo>
                  <a:srgbClr val="00FF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553" y="5445224"/>
              <a:ext cx="597217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31" name="Picture 11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52" y="2531603"/>
            <a:ext cx="2141008" cy="1205766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438552" y="4193582"/>
            <a:ext cx="1685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Como se faz?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179512" y="188640"/>
            <a:ext cx="267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Exemplos de atividades</a:t>
            </a:r>
            <a:endParaRPr lang="pt-PT" b="1" dirty="0"/>
          </a:p>
        </p:txBody>
      </p:sp>
      <p:sp>
        <p:nvSpPr>
          <p:cNvPr id="11" name="Rectângulo 10">
            <a:hlinkClick r:id="rId12" action="ppaction://hlinksldjump"/>
          </p:cNvPr>
          <p:cNvSpPr/>
          <p:nvPr/>
        </p:nvSpPr>
        <p:spPr>
          <a:xfrm>
            <a:off x="394971" y="2618375"/>
            <a:ext cx="2731397" cy="123355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Imagem 22" descr="http://files.pioneirosdbe.webnode.com.pt/200000136-d1579d2518/Logotipo_2.jpg">
            <a:hlinkClick r:id="" action="ppaction://noaction"/>
          </p:cNvPr>
          <p:cNvPicPr/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" y="5917421"/>
            <a:ext cx="1457019" cy="607923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Botão de acção: personalizável 1">
            <a:hlinkClick r:id="rId14" action="ppaction://hlinksldjump" highlightClick="1"/>
          </p:cNvPr>
          <p:cNvSpPr/>
          <p:nvPr/>
        </p:nvSpPr>
        <p:spPr>
          <a:xfrm>
            <a:off x="5121481" y="522645"/>
            <a:ext cx="1367168" cy="163641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55" y="851746"/>
            <a:ext cx="1878298" cy="8238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2" name="Picture 4" descr="http://4.bp.blogspot.com/_DU0lpgttfVo/TPg-0aOHxxI/AAAAAAAAAfE/3dCKugDMLaY/s1600/menino-apontando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17" y="862079"/>
            <a:ext cx="940519" cy="1437230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menino_1">
            <a:hlinkClick r:id="rId16" action="ppaction://hlinksldjump" highlightClick="1"/>
          </p:cNvPr>
          <p:cNvSpPr/>
          <p:nvPr/>
        </p:nvSpPr>
        <p:spPr>
          <a:xfrm>
            <a:off x="422925" y="630161"/>
            <a:ext cx="1914128" cy="1741156"/>
          </a:xfrm>
          <a:prstGeom prst="actionButtonBlank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53" name="Picture 5" descr="C:\Users\AnaSofia\AppData\Local\Microsoft\Windows\INetCache\IE\HJ8P1AJR\MC900432602[1]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71908"/>
            <a:ext cx="1828571" cy="182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.bp.blogspot.com/-LESuCWCrxro/TjIdZA5XQ0I/AAAAAAAAFKw/8Bw8ah3QEjk/s1600/ponto+de+interroga%25C3%25A7ao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78" y="4667647"/>
            <a:ext cx="1526521" cy="17136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25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232451"/>
            <a:ext cx="8928992" cy="1159833"/>
          </a:xfrm>
        </p:spPr>
        <p:txBody>
          <a:bodyPr/>
          <a:lstStyle/>
          <a:p>
            <a:r>
              <a:rPr lang="pt-PT" dirty="0" smtClean="0"/>
              <a:t>Clica sempre que encontrares…</a:t>
            </a:r>
            <a:br>
              <a:rPr lang="pt-PT" dirty="0" smtClean="0"/>
            </a:br>
            <a:r>
              <a:rPr lang="pt-PT" dirty="0" smtClean="0"/>
              <a:t>o ditongo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caixa">
            <a:hlinkHover r:id="" action="ppaction://noaction" highlightClick="1">
              <a:snd r:embed="rId2" name="_caixa.wav"/>
            </a:hlinkHover>
          </p:cNvPr>
          <p:cNvSpPr/>
          <p:nvPr/>
        </p:nvSpPr>
        <p:spPr>
          <a:xfrm>
            <a:off x="604291" y="2564904"/>
            <a:ext cx="1656184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caixa</a:t>
            </a:r>
          </a:p>
        </p:txBody>
      </p:sp>
      <p:sp>
        <p:nvSpPr>
          <p:cNvPr id="26" name="beijp">
            <a:hlinkHover r:id="" action="ppaction://noaction" highlightClick="1">
              <a:snd r:embed="rId3" name="_beijo.wav"/>
            </a:hlinkHover>
          </p:cNvPr>
          <p:cNvSpPr/>
          <p:nvPr/>
        </p:nvSpPr>
        <p:spPr>
          <a:xfrm>
            <a:off x="3770033" y="2564904"/>
            <a:ext cx="1656184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beijo</a:t>
            </a:r>
          </a:p>
        </p:txBody>
      </p:sp>
      <p:sp>
        <p:nvSpPr>
          <p:cNvPr id="30" name="pai">
            <a:hlinkHover r:id="" action="ppaction://noaction" highlightClick="1">
              <a:snd r:embed="rId4" name="_pai.wav"/>
            </a:hlinkHover>
          </p:cNvPr>
          <p:cNvSpPr/>
          <p:nvPr/>
        </p:nvSpPr>
        <p:spPr>
          <a:xfrm>
            <a:off x="6935774" y="2564904"/>
            <a:ext cx="1656184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</a:t>
            </a:r>
          </a:p>
        </p:txBody>
      </p:sp>
      <p:sp>
        <p:nvSpPr>
          <p:cNvPr id="28" name="jaula">
            <a:hlinkHover r:id="" action="ppaction://noaction" highlightClick="1">
              <a:snd r:embed="rId5" name="_jaula.wav"/>
            </a:hlinkHover>
          </p:cNvPr>
          <p:cNvSpPr/>
          <p:nvPr/>
        </p:nvSpPr>
        <p:spPr>
          <a:xfrm>
            <a:off x="604291" y="4706882"/>
            <a:ext cx="1656184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jaula</a:t>
            </a:r>
          </a:p>
        </p:txBody>
      </p:sp>
      <p:sp>
        <p:nvSpPr>
          <p:cNvPr id="31" name="meu">
            <a:hlinkHover r:id="" action="ppaction://noaction" highlightClick="1">
              <a:snd r:embed="rId6" name="_peixe.wav"/>
            </a:hlinkHover>
          </p:cNvPr>
          <p:cNvSpPr/>
          <p:nvPr/>
        </p:nvSpPr>
        <p:spPr>
          <a:xfrm>
            <a:off x="3724149" y="4706882"/>
            <a:ext cx="1656184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meu</a:t>
            </a:r>
            <a:endParaRPr lang="pt-BR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peixe">
            <a:hlinkHover r:id="" action="ppaction://noaction" highlightClick="1">
              <a:snd r:embed="rId7" name="_meu.wav"/>
            </a:hlinkHover>
          </p:cNvPr>
          <p:cNvSpPr/>
          <p:nvPr/>
        </p:nvSpPr>
        <p:spPr>
          <a:xfrm>
            <a:off x="6935774" y="4706882"/>
            <a:ext cx="1656184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eixe</a:t>
            </a:r>
          </a:p>
        </p:txBody>
      </p:sp>
      <p:sp>
        <p:nvSpPr>
          <p:cNvPr id="11" name="Oval 10">
            <a:hlinkClick r:id="rId8" action="ppaction://hlinksldjump" highlightClick="1"/>
            <a:hlinkHover r:id="" action="ppaction://noaction">
              <a:snd r:embed="rId9" name="Menu_principal.wav"/>
            </a:hlinkHover>
          </p:cNvPr>
          <p:cNvSpPr/>
          <p:nvPr/>
        </p:nvSpPr>
        <p:spPr>
          <a:xfrm flipH="1">
            <a:off x="4278082" y="6165304"/>
            <a:ext cx="612000" cy="6120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304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55847"/>
            <a:ext cx="7390773" cy="1054394"/>
          </a:xfrm>
        </p:spPr>
        <p:txBody>
          <a:bodyPr/>
          <a:lstStyle/>
          <a:p>
            <a:r>
              <a:rPr lang="pt-PT" sz="3200" dirty="0" smtClean="0"/>
              <a:t>Onde está o meu avô?</a:t>
            </a:r>
            <a:endParaRPr lang="pt-PT" sz="3200" dirty="0"/>
          </a:p>
        </p:txBody>
      </p:sp>
      <p:grpSp>
        <p:nvGrpSpPr>
          <p:cNvPr id="39" name="F3"/>
          <p:cNvGrpSpPr/>
          <p:nvPr/>
        </p:nvGrpSpPr>
        <p:grpSpPr>
          <a:xfrm>
            <a:off x="6879321" y="2708920"/>
            <a:ext cx="1840988" cy="1528996"/>
            <a:chOff x="2138044" y="2060856"/>
            <a:chExt cx="1098376" cy="936096"/>
          </a:xfrm>
        </p:grpSpPr>
        <p:sp>
          <p:nvSpPr>
            <p:cNvPr id="41" name="Rectângulo arredondado 40"/>
            <p:cNvSpPr/>
            <p:nvPr/>
          </p:nvSpPr>
          <p:spPr>
            <a:xfrm>
              <a:off x="2138044" y="2060856"/>
              <a:ext cx="1098376" cy="9360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40" name="Picture 20" descr="F:\imagens familia\Imagens com transp\pai_01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294" y="2078904"/>
              <a:ext cx="801875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F2"/>
          <p:cNvGrpSpPr/>
          <p:nvPr/>
        </p:nvGrpSpPr>
        <p:grpSpPr>
          <a:xfrm>
            <a:off x="3691180" y="2708920"/>
            <a:ext cx="1840988" cy="1528996"/>
            <a:chOff x="3458906" y="2060856"/>
            <a:chExt cx="1098376" cy="936096"/>
          </a:xfrm>
        </p:grpSpPr>
        <p:sp>
          <p:nvSpPr>
            <p:cNvPr id="44" name="Rectângulo arredondado 43"/>
            <p:cNvSpPr/>
            <p:nvPr/>
          </p:nvSpPr>
          <p:spPr>
            <a:xfrm>
              <a:off x="3458906" y="2060856"/>
              <a:ext cx="1098376" cy="9360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43" name="Picture 21" descr="F:\imagens familia\Imagens com transp\filho_01_02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9644" y="2078904"/>
              <a:ext cx="7369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F1"/>
          <p:cNvGrpSpPr/>
          <p:nvPr/>
        </p:nvGrpSpPr>
        <p:grpSpPr>
          <a:xfrm>
            <a:off x="503040" y="2679441"/>
            <a:ext cx="1840988" cy="1528996"/>
            <a:chOff x="389680" y="2060856"/>
            <a:chExt cx="1098376" cy="936096"/>
          </a:xfrm>
        </p:grpSpPr>
        <p:sp>
          <p:nvSpPr>
            <p:cNvPr id="47" name="Rectângulo arredondado 46"/>
            <p:cNvSpPr/>
            <p:nvPr/>
          </p:nvSpPr>
          <p:spPr>
            <a:xfrm>
              <a:off x="389680" y="2060856"/>
              <a:ext cx="1098376" cy="9360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46" name="Picture 16" descr="F:\imagens familia\Imagens com transp\avô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80" y="2078904"/>
              <a:ext cx="927625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9" name="Picture 2" descr="F:\imagens familia\Imagens com transp\filho_02_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988" y="215627"/>
            <a:ext cx="1145635" cy="126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1"/>
          <p:cNvGrpSpPr/>
          <p:nvPr/>
        </p:nvGrpSpPr>
        <p:grpSpPr>
          <a:xfrm>
            <a:off x="3707904" y="2708920"/>
            <a:ext cx="1840988" cy="1528996"/>
            <a:chOff x="4032582" y="2087928"/>
            <a:chExt cx="1088607" cy="900000"/>
          </a:xfrm>
        </p:grpSpPr>
        <p:cxnSp>
          <p:nvCxnSpPr>
            <p:cNvPr id="5" name="Conexão recta 4"/>
            <p:cNvCxnSpPr/>
            <p:nvPr/>
          </p:nvCxnSpPr>
          <p:spPr>
            <a:xfrm>
              <a:off x="4042351" y="2087928"/>
              <a:ext cx="1078838" cy="900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onexão recta 47"/>
            <p:cNvCxnSpPr/>
            <p:nvPr/>
          </p:nvCxnSpPr>
          <p:spPr>
            <a:xfrm flipH="1">
              <a:off x="4032582" y="2087928"/>
              <a:ext cx="1078838" cy="900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G2"/>
          <p:cNvGrpSpPr/>
          <p:nvPr/>
        </p:nvGrpSpPr>
        <p:grpSpPr>
          <a:xfrm>
            <a:off x="6850863" y="2708920"/>
            <a:ext cx="1839600" cy="1530000"/>
            <a:chOff x="4032582" y="2087928"/>
            <a:chExt cx="1088607" cy="900000"/>
          </a:xfrm>
        </p:grpSpPr>
        <p:cxnSp>
          <p:nvCxnSpPr>
            <p:cNvPr id="50" name="Conexão recta 49"/>
            <p:cNvCxnSpPr/>
            <p:nvPr/>
          </p:nvCxnSpPr>
          <p:spPr>
            <a:xfrm>
              <a:off x="4042351" y="2087928"/>
              <a:ext cx="1078838" cy="900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Conexão recta 50"/>
            <p:cNvCxnSpPr/>
            <p:nvPr/>
          </p:nvCxnSpPr>
          <p:spPr>
            <a:xfrm flipH="1">
              <a:off x="4032582" y="2087928"/>
              <a:ext cx="1078838" cy="900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C1"/>
          <p:cNvSpPr txBox="1"/>
          <p:nvPr/>
        </p:nvSpPr>
        <p:spPr>
          <a:xfrm>
            <a:off x="1817056" y="3223136"/>
            <a:ext cx="131478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2"/>
              </a:rPr>
              <a:t></a:t>
            </a:r>
            <a:endParaRPr lang="pt-PT" sz="11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>
            <a:hlinkClick r:id="rId6" action="ppaction://hlinksldjump" highlightClick="1"/>
            <a:hlinkHover r:id="" action="ppaction://noaction">
              <a:snd r:embed="rId7" name="Menu_principal.wav"/>
            </a:hlinkHover>
          </p:cNvPr>
          <p:cNvSpPr/>
          <p:nvPr/>
        </p:nvSpPr>
        <p:spPr>
          <a:xfrm flipH="1">
            <a:off x="4278082" y="6165304"/>
            <a:ext cx="612000" cy="6120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358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Cint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434335"/>
            <a:ext cx="8763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Mulher"/>
          <p:cNvGrpSpPr/>
          <p:nvPr/>
        </p:nvGrpSpPr>
        <p:grpSpPr>
          <a:xfrm>
            <a:off x="4694951" y="4581128"/>
            <a:ext cx="1098376" cy="936096"/>
            <a:chOff x="3360726" y="4581128"/>
            <a:chExt cx="1098376" cy="936096"/>
          </a:xfrm>
        </p:grpSpPr>
        <p:sp>
          <p:nvSpPr>
            <p:cNvPr id="101" name="Rectângulo arredondado 100"/>
            <p:cNvSpPr/>
            <p:nvPr/>
          </p:nvSpPr>
          <p:spPr>
            <a:xfrm>
              <a:off x="3360726" y="4581128"/>
              <a:ext cx="1098376" cy="9360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02" name="Picture 3" descr="F:\imagens familia\Imagens com transp\mae_01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3034" y="4603156"/>
              <a:ext cx="829839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Menina"/>
          <p:cNvGrpSpPr/>
          <p:nvPr/>
        </p:nvGrpSpPr>
        <p:grpSpPr>
          <a:xfrm>
            <a:off x="3369040" y="4581128"/>
            <a:ext cx="1098376" cy="936096"/>
            <a:chOff x="3369040" y="4581128"/>
            <a:chExt cx="1098376" cy="936096"/>
          </a:xfrm>
        </p:grpSpPr>
        <p:sp>
          <p:nvSpPr>
            <p:cNvPr id="27" name="Rectângulo arredondado 26"/>
            <p:cNvSpPr/>
            <p:nvPr/>
          </p:nvSpPr>
          <p:spPr>
            <a:xfrm>
              <a:off x="3369040" y="4581128"/>
              <a:ext cx="1098376" cy="9360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" descr="F:\imagens familia\Imagens com transp\filho_02_01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145" y="4603156"/>
              <a:ext cx="812709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Errado"/>
          <p:cNvGrpSpPr/>
          <p:nvPr/>
        </p:nvGrpSpPr>
        <p:grpSpPr>
          <a:xfrm>
            <a:off x="4702331" y="4599176"/>
            <a:ext cx="1088607" cy="900000"/>
            <a:chOff x="4032582" y="2087928"/>
            <a:chExt cx="1088607" cy="900000"/>
          </a:xfrm>
        </p:grpSpPr>
        <p:cxnSp>
          <p:nvCxnSpPr>
            <p:cNvPr id="31" name="Conexão recta 30"/>
            <p:cNvCxnSpPr/>
            <p:nvPr/>
          </p:nvCxnSpPr>
          <p:spPr>
            <a:xfrm>
              <a:off x="4042351" y="2087928"/>
              <a:ext cx="1078838" cy="900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exão recta 31"/>
            <p:cNvCxnSpPr/>
            <p:nvPr/>
          </p:nvCxnSpPr>
          <p:spPr>
            <a:xfrm flipH="1">
              <a:off x="4032582" y="2087928"/>
              <a:ext cx="1078838" cy="900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Certo"/>
          <p:cNvSpPr txBox="1"/>
          <p:nvPr/>
        </p:nvSpPr>
        <p:spPr>
          <a:xfrm>
            <a:off x="3594101" y="3789040"/>
            <a:ext cx="8338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2"/>
              </a:rPr>
              <a:t></a:t>
            </a:r>
            <a:endParaRPr lang="pt-PT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NUVEM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08" y="2791880"/>
            <a:ext cx="1268637" cy="85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Picture 2" descr="F:\imagens familia\Imagens com transp\filho_02_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776" y="2752880"/>
            <a:ext cx="715185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3" descr="F:\imagens familia\Imagens com transp\mae_0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326" y="2752880"/>
            <a:ext cx="730257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As sequências</a:t>
            </a:r>
            <a:br>
              <a:rPr lang="pt-PT" dirty="0" smtClean="0"/>
            </a:br>
            <a:r>
              <a:rPr lang="pt-PT" sz="1800" dirty="0" smtClean="0"/>
              <a:t>(Adivinha quem vem a seguir)</a:t>
            </a:r>
            <a:endParaRPr lang="pt-PT" sz="1800" dirty="0"/>
          </a:p>
        </p:txBody>
      </p:sp>
      <p:pic>
        <p:nvPicPr>
          <p:cNvPr id="106" name="Picture 3" descr="F:\imagens familia\Imagens com transp\mae_0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154" y="2752880"/>
            <a:ext cx="730257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F:\imagens familia\Imagens com transp\mae_0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980" y="2752880"/>
            <a:ext cx="730257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:\imagens familia\Imagens com transp\filho_02_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603" y="2752880"/>
            <a:ext cx="715185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:\imagens familia\Imagens com transp\filho_02_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259" y="2771686"/>
            <a:ext cx="715181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>
            <a:hlinkClick r:id="rId6" action="ppaction://hlinksldjump" highlightClick="1"/>
            <a:hlinkHover r:id="" action="ppaction://noaction">
              <a:snd r:embed="rId7" name="Menu_principal.wav"/>
            </a:hlinkHover>
          </p:cNvPr>
          <p:cNvSpPr/>
          <p:nvPr/>
        </p:nvSpPr>
        <p:spPr>
          <a:xfrm flipH="1">
            <a:off x="4278082" y="6165304"/>
            <a:ext cx="612000" cy="6120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765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3" grpId="0"/>
      <p:bldP spid="3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652" y="2125712"/>
            <a:ext cx="3250836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57" y="2125712"/>
            <a:ext cx="3250836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Descobre as 5 diferenças</a:t>
            </a:r>
            <a:endParaRPr lang="pt-PT" dirty="0"/>
          </a:p>
        </p:txBody>
      </p:sp>
      <p:sp>
        <p:nvSpPr>
          <p:cNvPr id="29" name="X1"/>
          <p:cNvSpPr txBox="1"/>
          <p:nvPr/>
        </p:nvSpPr>
        <p:spPr>
          <a:xfrm>
            <a:off x="2338638" y="2650793"/>
            <a:ext cx="631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Wingdings 2"/>
              </a:rPr>
              <a:t></a:t>
            </a:r>
            <a:endParaRPr lang="pt-PT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1"/>
          <p:cNvSpPr/>
          <p:nvPr/>
        </p:nvSpPr>
        <p:spPr>
          <a:xfrm>
            <a:off x="2400223" y="2838681"/>
            <a:ext cx="464600" cy="504056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X3"/>
          <p:cNvSpPr txBox="1"/>
          <p:nvPr/>
        </p:nvSpPr>
        <p:spPr>
          <a:xfrm>
            <a:off x="1768319" y="4249224"/>
            <a:ext cx="631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Wingdings 2"/>
              </a:rPr>
              <a:t></a:t>
            </a:r>
            <a:endParaRPr lang="pt-PT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3"/>
          <p:cNvSpPr/>
          <p:nvPr/>
        </p:nvSpPr>
        <p:spPr>
          <a:xfrm>
            <a:off x="1828792" y="4437112"/>
            <a:ext cx="510960" cy="504056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X5"/>
          <p:cNvSpPr txBox="1"/>
          <p:nvPr/>
        </p:nvSpPr>
        <p:spPr>
          <a:xfrm>
            <a:off x="2347191" y="4984666"/>
            <a:ext cx="631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Wingdings 2"/>
              </a:rPr>
              <a:t></a:t>
            </a:r>
            <a:endParaRPr lang="pt-PT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R5"/>
          <p:cNvSpPr/>
          <p:nvPr/>
        </p:nvSpPr>
        <p:spPr>
          <a:xfrm>
            <a:off x="2476862" y="5172554"/>
            <a:ext cx="387961" cy="504056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2" name="X4"/>
          <p:cNvSpPr txBox="1"/>
          <p:nvPr/>
        </p:nvSpPr>
        <p:spPr>
          <a:xfrm>
            <a:off x="2355919" y="4447115"/>
            <a:ext cx="631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Wingdings 2"/>
              </a:rPr>
              <a:t></a:t>
            </a:r>
            <a:endParaRPr lang="pt-PT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R4"/>
          <p:cNvSpPr/>
          <p:nvPr/>
        </p:nvSpPr>
        <p:spPr>
          <a:xfrm>
            <a:off x="2400222" y="4635003"/>
            <a:ext cx="570319" cy="504056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X2"/>
          <p:cNvSpPr txBox="1"/>
          <p:nvPr/>
        </p:nvSpPr>
        <p:spPr>
          <a:xfrm>
            <a:off x="2160910" y="3386235"/>
            <a:ext cx="631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Wingdings 2"/>
              </a:rPr>
              <a:t></a:t>
            </a:r>
            <a:endParaRPr lang="pt-PT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R2"/>
          <p:cNvSpPr/>
          <p:nvPr/>
        </p:nvSpPr>
        <p:spPr>
          <a:xfrm>
            <a:off x="2270552" y="3574123"/>
            <a:ext cx="390276" cy="504056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XX1"/>
          <p:cNvSpPr txBox="1"/>
          <p:nvPr/>
        </p:nvSpPr>
        <p:spPr>
          <a:xfrm>
            <a:off x="6222439" y="2650793"/>
            <a:ext cx="631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Wingdings 2"/>
              </a:rPr>
              <a:t></a:t>
            </a:r>
            <a:endParaRPr lang="pt-PT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RR1"/>
          <p:cNvSpPr/>
          <p:nvPr/>
        </p:nvSpPr>
        <p:spPr>
          <a:xfrm>
            <a:off x="6284024" y="2838681"/>
            <a:ext cx="464600" cy="504056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XX3"/>
          <p:cNvSpPr txBox="1"/>
          <p:nvPr/>
        </p:nvSpPr>
        <p:spPr>
          <a:xfrm>
            <a:off x="5652120" y="4249224"/>
            <a:ext cx="631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Wingdings 2"/>
              </a:rPr>
              <a:t></a:t>
            </a:r>
            <a:endParaRPr lang="pt-PT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RR3"/>
          <p:cNvSpPr/>
          <p:nvPr/>
        </p:nvSpPr>
        <p:spPr>
          <a:xfrm>
            <a:off x="5712593" y="4437112"/>
            <a:ext cx="510960" cy="504056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XX4"/>
          <p:cNvSpPr txBox="1"/>
          <p:nvPr/>
        </p:nvSpPr>
        <p:spPr>
          <a:xfrm>
            <a:off x="6239720" y="4447115"/>
            <a:ext cx="631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Wingdings 2"/>
              </a:rPr>
              <a:t></a:t>
            </a:r>
            <a:endParaRPr lang="pt-PT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RR4"/>
          <p:cNvSpPr/>
          <p:nvPr/>
        </p:nvSpPr>
        <p:spPr>
          <a:xfrm>
            <a:off x="6284023" y="4635003"/>
            <a:ext cx="570319" cy="504056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5" name="XX2"/>
          <p:cNvSpPr txBox="1"/>
          <p:nvPr/>
        </p:nvSpPr>
        <p:spPr>
          <a:xfrm>
            <a:off x="6044711" y="3386235"/>
            <a:ext cx="631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Wingdings 2"/>
              </a:rPr>
              <a:t></a:t>
            </a:r>
            <a:endParaRPr lang="pt-PT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RR2"/>
          <p:cNvSpPr/>
          <p:nvPr/>
        </p:nvSpPr>
        <p:spPr>
          <a:xfrm>
            <a:off x="6154353" y="3574123"/>
            <a:ext cx="390276" cy="504056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0" name="XX5"/>
          <p:cNvSpPr txBox="1"/>
          <p:nvPr/>
        </p:nvSpPr>
        <p:spPr>
          <a:xfrm>
            <a:off x="6360232" y="4984666"/>
            <a:ext cx="631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Wingdings 2"/>
              </a:rPr>
              <a:t></a:t>
            </a:r>
            <a:endParaRPr lang="pt-PT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RR5"/>
          <p:cNvSpPr/>
          <p:nvPr/>
        </p:nvSpPr>
        <p:spPr>
          <a:xfrm>
            <a:off x="6489903" y="5172554"/>
            <a:ext cx="387961" cy="504056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Oval 25">
            <a:hlinkClick r:id="rId4" action="ppaction://hlinksldjump" highlightClick="1"/>
            <a:hlinkHover r:id="" action="ppaction://noaction">
              <a:snd r:embed="rId5" name="Menu_principal.wav"/>
            </a:hlinkHover>
          </p:cNvPr>
          <p:cNvSpPr/>
          <p:nvPr/>
        </p:nvSpPr>
        <p:spPr>
          <a:xfrm flipH="1">
            <a:off x="4278082" y="6165304"/>
            <a:ext cx="612000" cy="612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43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7" grpId="0"/>
      <p:bldP spid="37" grpId="1"/>
      <p:bldP spid="50" grpId="0"/>
      <p:bldP spid="50" grpId="1"/>
      <p:bldP spid="52" grpId="0"/>
      <p:bldP spid="52" grpId="1"/>
      <p:bldP spid="54" grpId="0"/>
      <p:bldP spid="54" grpId="1"/>
      <p:bldP spid="58" grpId="0"/>
      <p:bldP spid="58" grpId="1"/>
      <p:bldP spid="60" grpId="0"/>
      <p:bldP spid="60" grpId="1"/>
      <p:bldP spid="63" grpId="0"/>
      <p:bldP spid="63" grpId="1"/>
      <p:bldP spid="65" grpId="0"/>
      <p:bldP spid="65" grpId="1"/>
      <p:bldP spid="70" grpId="0"/>
      <p:bldP spid="7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Clica sempre que encontrares…</a:t>
            </a:r>
            <a:br>
              <a:rPr lang="pt-PT" dirty="0" smtClean="0"/>
            </a:br>
            <a:r>
              <a:rPr lang="pt-PT" dirty="0" smtClean="0"/>
              <a:t>o ditongo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caixa"/>
          <p:cNvSpPr/>
          <p:nvPr/>
        </p:nvSpPr>
        <p:spPr>
          <a:xfrm>
            <a:off x="604291" y="2492896"/>
            <a:ext cx="1656184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caixa</a:t>
            </a:r>
          </a:p>
        </p:txBody>
      </p:sp>
      <p:sp>
        <p:nvSpPr>
          <p:cNvPr id="26" name="beijo"/>
          <p:cNvSpPr/>
          <p:nvPr/>
        </p:nvSpPr>
        <p:spPr>
          <a:xfrm>
            <a:off x="3770033" y="2492896"/>
            <a:ext cx="1656184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beijo</a:t>
            </a:r>
          </a:p>
        </p:txBody>
      </p:sp>
      <p:sp>
        <p:nvSpPr>
          <p:cNvPr id="30" name="pai"/>
          <p:cNvSpPr/>
          <p:nvPr/>
        </p:nvSpPr>
        <p:spPr>
          <a:xfrm>
            <a:off x="6935774" y="2492896"/>
            <a:ext cx="1656184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</a:t>
            </a:r>
          </a:p>
        </p:txBody>
      </p:sp>
      <p:sp>
        <p:nvSpPr>
          <p:cNvPr id="28" name="jaula"/>
          <p:cNvSpPr/>
          <p:nvPr/>
        </p:nvSpPr>
        <p:spPr>
          <a:xfrm>
            <a:off x="604291" y="4634874"/>
            <a:ext cx="1656184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jaula</a:t>
            </a:r>
          </a:p>
        </p:txBody>
      </p:sp>
      <p:sp>
        <p:nvSpPr>
          <p:cNvPr id="31" name="meu"/>
          <p:cNvSpPr/>
          <p:nvPr/>
        </p:nvSpPr>
        <p:spPr>
          <a:xfrm>
            <a:off x="3724149" y="4634874"/>
            <a:ext cx="1656184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meu</a:t>
            </a:r>
            <a:endParaRPr lang="pt-BR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peixe"/>
          <p:cNvSpPr/>
          <p:nvPr/>
        </p:nvSpPr>
        <p:spPr>
          <a:xfrm>
            <a:off x="6935774" y="4634874"/>
            <a:ext cx="1656184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eixe</a:t>
            </a:r>
          </a:p>
        </p:txBody>
      </p:sp>
      <p:sp>
        <p:nvSpPr>
          <p:cNvPr id="2" name="Botão de acção: avançar ou seguinte 1">
            <a:hlinkClick r:id="" action="ppaction://hlinkshowjump?jump=nextslide" highlightClick="1"/>
          </p:cNvPr>
          <p:cNvSpPr/>
          <p:nvPr/>
        </p:nvSpPr>
        <p:spPr>
          <a:xfrm>
            <a:off x="8532440" y="6237312"/>
            <a:ext cx="432048" cy="432048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Oval 10">
            <a:hlinkClick r:id="rId2" action="ppaction://hlinksldjump" highlightClick="1"/>
            <a:hlinkHover r:id="" action="ppaction://noaction">
              <a:snd r:embed="rId3" name="Menu_principal.wav"/>
            </a:hlinkHover>
          </p:cNvPr>
          <p:cNvSpPr/>
          <p:nvPr/>
        </p:nvSpPr>
        <p:spPr>
          <a:xfrm flipH="1">
            <a:off x="4278082" y="6165304"/>
            <a:ext cx="612000" cy="612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399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Cint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434335"/>
            <a:ext cx="8763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Mulher"/>
          <p:cNvGrpSpPr/>
          <p:nvPr/>
        </p:nvGrpSpPr>
        <p:grpSpPr>
          <a:xfrm>
            <a:off x="4694951" y="4581128"/>
            <a:ext cx="1098376" cy="936096"/>
            <a:chOff x="3360726" y="4581128"/>
            <a:chExt cx="1098376" cy="936096"/>
          </a:xfrm>
        </p:grpSpPr>
        <p:sp>
          <p:nvSpPr>
            <p:cNvPr id="101" name="Rectângulo arredondado 100"/>
            <p:cNvSpPr/>
            <p:nvPr/>
          </p:nvSpPr>
          <p:spPr>
            <a:xfrm>
              <a:off x="3360726" y="4581128"/>
              <a:ext cx="1098376" cy="9360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02" name="Picture 3" descr="F:\imagens familia\Imagens com transp\mae_01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3034" y="4603156"/>
              <a:ext cx="829839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Menina"/>
          <p:cNvGrpSpPr/>
          <p:nvPr/>
        </p:nvGrpSpPr>
        <p:grpSpPr>
          <a:xfrm>
            <a:off x="3369040" y="4581128"/>
            <a:ext cx="1098376" cy="936096"/>
            <a:chOff x="3369040" y="4581128"/>
            <a:chExt cx="1098376" cy="936096"/>
          </a:xfrm>
        </p:grpSpPr>
        <p:sp>
          <p:nvSpPr>
            <p:cNvPr id="27" name="Rectângulo arredondado 26"/>
            <p:cNvSpPr/>
            <p:nvPr/>
          </p:nvSpPr>
          <p:spPr>
            <a:xfrm>
              <a:off x="3369040" y="4581128"/>
              <a:ext cx="1098376" cy="9360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" descr="F:\imagens familia\Imagens com transp\filho_02_01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145" y="4603156"/>
              <a:ext cx="812709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Errado"/>
          <p:cNvGrpSpPr/>
          <p:nvPr/>
        </p:nvGrpSpPr>
        <p:grpSpPr>
          <a:xfrm>
            <a:off x="4702331" y="4599176"/>
            <a:ext cx="1088607" cy="900000"/>
            <a:chOff x="4032582" y="2087928"/>
            <a:chExt cx="1088607" cy="900000"/>
          </a:xfrm>
        </p:grpSpPr>
        <p:cxnSp>
          <p:nvCxnSpPr>
            <p:cNvPr id="31" name="Conexão recta 30"/>
            <p:cNvCxnSpPr/>
            <p:nvPr/>
          </p:nvCxnSpPr>
          <p:spPr>
            <a:xfrm>
              <a:off x="4042351" y="2087928"/>
              <a:ext cx="1078838" cy="900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exão recta 31"/>
            <p:cNvCxnSpPr/>
            <p:nvPr/>
          </p:nvCxnSpPr>
          <p:spPr>
            <a:xfrm flipH="1">
              <a:off x="4032582" y="2087928"/>
              <a:ext cx="1078838" cy="900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Certo"/>
          <p:cNvSpPr txBox="1"/>
          <p:nvPr/>
        </p:nvSpPr>
        <p:spPr>
          <a:xfrm>
            <a:off x="3594101" y="3789040"/>
            <a:ext cx="8338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2"/>
              </a:rPr>
              <a:t></a:t>
            </a:r>
            <a:endParaRPr lang="pt-PT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NUVEM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08" y="2791880"/>
            <a:ext cx="1268637" cy="85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Picture 2" descr="F:\imagens familia\Imagens com transp\filho_02_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776" y="2752880"/>
            <a:ext cx="715185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3" descr="F:\imagens familia\Imagens com transp\mae_0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326" y="2752880"/>
            <a:ext cx="730257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As sequências</a:t>
            </a:r>
            <a:br>
              <a:rPr lang="pt-PT" dirty="0" smtClean="0"/>
            </a:br>
            <a:r>
              <a:rPr lang="pt-PT" sz="1800" dirty="0" smtClean="0"/>
              <a:t>(Adivinha quem vem a seguir)</a:t>
            </a:r>
            <a:endParaRPr lang="pt-PT" sz="1800" dirty="0"/>
          </a:p>
        </p:txBody>
      </p:sp>
      <p:pic>
        <p:nvPicPr>
          <p:cNvPr id="106" name="Picture 3" descr="F:\imagens familia\Imagens com transp\mae_0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154" y="2752880"/>
            <a:ext cx="730257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F:\imagens familia\Imagens com transp\mae_0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980" y="2752880"/>
            <a:ext cx="730257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:\imagens familia\Imagens com transp\filho_02_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603" y="2752880"/>
            <a:ext cx="715185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:\imagens familia\Imagens com transp\filho_02_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259" y="2771686"/>
            <a:ext cx="715181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>
            <a:hlinkClick r:id="rId6" action="ppaction://hlinksldjump" highlightClick="1"/>
            <a:hlinkHover r:id="" action="ppaction://noaction">
              <a:snd r:embed="rId7" name="Menu_principal.wav"/>
            </a:hlinkHover>
          </p:cNvPr>
          <p:cNvSpPr/>
          <p:nvPr/>
        </p:nvSpPr>
        <p:spPr>
          <a:xfrm flipH="1">
            <a:off x="4278082" y="6165304"/>
            <a:ext cx="612000" cy="6120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Botão de acção: avançar ou seguinte 21">
            <a:hlinkClick r:id="" action="ppaction://hlinkshowjump?jump=nextslide" highlightClick="1"/>
          </p:cNvPr>
          <p:cNvSpPr/>
          <p:nvPr/>
        </p:nvSpPr>
        <p:spPr>
          <a:xfrm>
            <a:off x="8532440" y="6237312"/>
            <a:ext cx="432048" cy="432048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35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Que horas marca o relógio?</a:t>
            </a:r>
            <a:endParaRPr lang="pt-PT" dirty="0"/>
          </a:p>
        </p:txBody>
      </p:sp>
      <p:pic>
        <p:nvPicPr>
          <p:cNvPr id="4" name="Picture 5" descr="C:\Users\AnaSofia\AppData\Local\Microsoft\Windows\INetCache\IE\HJ8P1AJR\MC90043260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33536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3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elha">
  <a:themeElements>
    <a:clrScheme name="Tons de Cinzent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relh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elh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3119</TotalTime>
  <Words>121</Words>
  <Application>Microsoft Office PowerPoint</Application>
  <PresentationFormat>Apresentação no Ecrã (4:3)</PresentationFormat>
  <Paragraphs>47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Grelha</vt:lpstr>
      <vt:lpstr>O potencial do PowerPoint para a criação de produtos de apoio para crianças com NEE</vt:lpstr>
      <vt:lpstr>Apresentação do PowerPoint</vt:lpstr>
      <vt:lpstr>Clica sempre que encontrares… o ditongo ei</vt:lpstr>
      <vt:lpstr>Onde está o meu avô?</vt:lpstr>
      <vt:lpstr>As sequências (Adivinha quem vem a seguir)</vt:lpstr>
      <vt:lpstr>Descobre as 5 diferenças</vt:lpstr>
      <vt:lpstr>Clica sempre que encontrares… o ditongo ei</vt:lpstr>
      <vt:lpstr>As sequências (Adivinha quem vem a seguir)</vt:lpstr>
      <vt:lpstr>Que horas marca o relógio?</vt:lpstr>
      <vt:lpstr>Includit Ana Sofia Pereira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Sofia Pereira</dc:creator>
  <cp:lastModifiedBy>Ana Sofia Pereira</cp:lastModifiedBy>
  <cp:revision>403</cp:revision>
  <dcterms:created xsi:type="dcterms:W3CDTF">2013-07-12T06:20:34Z</dcterms:created>
  <dcterms:modified xsi:type="dcterms:W3CDTF">2014-07-03T23:53:07Z</dcterms:modified>
</cp:coreProperties>
</file>